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80" r:id="rId21"/>
    <p:sldId id="274" r:id="rId22"/>
    <p:sldId id="279" r:id="rId23"/>
    <p:sldId id="275" r:id="rId24"/>
    <p:sldId id="276" r:id="rId25"/>
    <p:sldId id="277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292D"/>
    <a:srgbClr val="6D6E72"/>
    <a:srgbClr val="BA2E2B"/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2" y="102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66.png"/><Relationship Id="rId4" Type="http://schemas.openxmlformats.org/officeDocument/2006/relationships/video" Target="../media/media3.mp4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72.em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hdphoto" Target="../media/hdphoto3.wdp"/><Relationship Id="rId7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50D14C-D980-2B1C-491E-36F142DC6265}"/>
              </a:ext>
            </a:extLst>
          </p:cNvPr>
          <p:cNvGrpSpPr/>
          <p:nvPr/>
        </p:nvGrpSpPr>
        <p:grpSpPr>
          <a:xfrm>
            <a:off x="677146" y="823335"/>
            <a:ext cx="5327102" cy="1417841"/>
            <a:chOff x="677146" y="823335"/>
            <a:chExt cx="5327102" cy="14178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0B5302-4C26-72C1-9223-38FBED41B306}"/>
                </a:ext>
              </a:extLst>
            </p:cNvPr>
            <p:cNvGrpSpPr/>
            <p:nvPr/>
          </p:nvGrpSpPr>
          <p:grpSpPr>
            <a:xfrm>
              <a:off x="677146" y="823335"/>
              <a:ext cx="3356972" cy="1417841"/>
              <a:chOff x="677146" y="823335"/>
              <a:chExt cx="4592808" cy="1967442"/>
            </a:xfrm>
          </p:grpSpPr>
          <p:pic>
            <p:nvPicPr>
              <p:cNvPr id="4" name="Picture 2" descr="Risultati immagini per case western reserve university logo">
                <a:extLst>
                  <a:ext uri="{FF2B5EF4-FFF2-40B4-BE49-F238E27FC236}">
                    <a16:creationId xmlns:a16="http://schemas.microsoft.com/office/drawing/2014/main" id="{02D050B7-7AC5-03F1-8F40-8A3FBB9F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6" y="823335"/>
                <a:ext cx="1967442" cy="1967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CB474F8F-8A71-CE7C-D712-26F84DE79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0379" y="1267865"/>
                <a:ext cx="2319575" cy="1260639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0C9-AFAE-A08D-DB7D-17252A2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4257627" y="1248964"/>
              <a:ext cx="1746621" cy="803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2CA61-112F-8F6E-0E56-DD0EA8EACB90}"/>
              </a:ext>
            </a:extLst>
          </p:cNvPr>
          <p:cNvGrpSpPr/>
          <p:nvPr/>
        </p:nvGrpSpPr>
        <p:grpSpPr>
          <a:xfrm>
            <a:off x="186420" y="688334"/>
            <a:ext cx="11557748" cy="1635040"/>
            <a:chOff x="186420" y="688334"/>
            <a:chExt cx="11557748" cy="16350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B49EA4-B546-24B0-8AC4-9CF5FCCB8FEA}"/>
                </a:ext>
              </a:extLst>
            </p:cNvPr>
            <p:cNvGrpSpPr/>
            <p:nvPr/>
          </p:nvGrpSpPr>
          <p:grpSpPr>
            <a:xfrm>
              <a:off x="186420" y="688334"/>
              <a:ext cx="11557748" cy="1635040"/>
              <a:chOff x="344020" y="693922"/>
              <a:chExt cx="11557748" cy="163504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717BAD7-380B-3FD6-10F9-C0268D0F9E2F}"/>
                  </a:ext>
                </a:extLst>
              </p:cNvPr>
              <p:cNvGrpSpPr/>
              <p:nvPr/>
            </p:nvGrpSpPr>
            <p:grpSpPr>
              <a:xfrm>
                <a:off x="344020" y="693922"/>
                <a:ext cx="5447180" cy="1448643"/>
                <a:chOff x="55847" y="552479"/>
                <a:chExt cx="8461912" cy="22652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7CCC852-A542-DEEB-A3BF-42E170859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657" r="27610"/>
                <a:stretch/>
              </p:blipFill>
              <p:spPr>
                <a:xfrm>
                  <a:off x="55847" y="771385"/>
                  <a:ext cx="1430328" cy="175922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D596740-CA02-FBDC-7700-F38519D47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1679" y="552479"/>
                  <a:ext cx="2867949" cy="122912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F9F365-2AB5-0C76-6755-1D21EB095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5273" y="2077279"/>
                  <a:ext cx="2390483" cy="64040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4880CC1-7F6F-4C69-2EDD-FE0B53412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268" y="2083978"/>
                  <a:ext cx="2844913" cy="733756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A312F8-7D14-0D1A-E731-FC362748B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001" b="27399"/>
                <a:stretch/>
              </p:blipFill>
              <p:spPr>
                <a:xfrm>
                  <a:off x="4818954" y="658259"/>
                  <a:ext cx="3698805" cy="895933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D5A6B0-CE01-0E6B-985C-3869B66D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30218" y="1104340"/>
                <a:ext cx="971550" cy="10382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D8B65C2-F631-DB43-4344-342722583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915" t="15358" r="13011" b="17323"/>
              <a:stretch/>
            </p:blipFill>
            <p:spPr>
              <a:xfrm>
                <a:off x="8535793" y="1356197"/>
                <a:ext cx="1070369" cy="97276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916F0-D3E0-04C3-877E-3500F5261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7190" b="26823"/>
              <a:stretch/>
            </p:blipFill>
            <p:spPr>
              <a:xfrm>
                <a:off x="8682370" y="887744"/>
                <a:ext cx="971550" cy="4467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CA90C3-7396-E69F-890A-124E2F7E1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5770" y="957616"/>
                <a:ext cx="756199" cy="12245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781CE-0915-E556-0469-D589722F8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6531" b="21287"/>
            <a:stretch/>
          </p:blipFill>
          <p:spPr>
            <a:xfrm>
              <a:off x="5965294" y="797526"/>
              <a:ext cx="2538440" cy="6877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BAD7B-4B93-96E3-7686-3B93E3E4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428" y="1648692"/>
              <a:ext cx="2062158" cy="674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125577" y="724921"/>
            <a:ext cx="8093647" cy="4378965"/>
            <a:chOff x="125577" y="724921"/>
            <a:chExt cx="8093647" cy="437896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762475" y="1625111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562651" y="3141531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125577" y="1576527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3977" y="445755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FD8BA-04F8-839C-4458-CE956101AC14}"/>
              </a:ext>
            </a:extLst>
          </p:cNvPr>
          <p:cNvGrpSpPr/>
          <p:nvPr/>
        </p:nvGrpSpPr>
        <p:grpSpPr>
          <a:xfrm>
            <a:off x="247695" y="696359"/>
            <a:ext cx="9576348" cy="1168300"/>
            <a:chOff x="247695" y="696359"/>
            <a:chExt cx="9576348" cy="11683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C0AE5-BD5C-6417-E512-FFB6EB208321}"/>
                </a:ext>
              </a:extLst>
            </p:cNvPr>
            <p:cNvGrpSpPr/>
            <p:nvPr/>
          </p:nvGrpSpPr>
          <p:grpSpPr>
            <a:xfrm>
              <a:off x="247695" y="696359"/>
              <a:ext cx="7730894" cy="1168300"/>
              <a:chOff x="247694" y="696359"/>
              <a:chExt cx="8656810" cy="134879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F99FCE9-36AF-1671-296B-172D2C62F24A}"/>
                  </a:ext>
                </a:extLst>
              </p:cNvPr>
              <p:cNvGrpSpPr/>
              <p:nvPr/>
            </p:nvGrpSpPr>
            <p:grpSpPr>
              <a:xfrm>
                <a:off x="247694" y="696359"/>
                <a:ext cx="4180872" cy="1347594"/>
                <a:chOff x="247693" y="696359"/>
                <a:chExt cx="6458735" cy="209550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DC22ACC-9CF7-0211-22DD-4BF1875F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3" y="696359"/>
                  <a:ext cx="3906864" cy="20955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828D1F8-E502-59B1-615A-2F3BB942C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0928" y="696359"/>
                  <a:ext cx="2095500" cy="2095500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3847A24-06C6-9FE7-8281-AA41E4055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7348" y="696359"/>
                <a:ext cx="1742143" cy="13049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0DF1429-3E10-5A43-DF78-C018288B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5511" y="696359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1026" name="Picture 2" descr="Holland High Tech">
              <a:extLst>
                <a:ext uri="{FF2B5EF4-FFF2-40B4-BE49-F238E27FC236}">
                  <a16:creationId xmlns:a16="http://schemas.microsoft.com/office/drawing/2014/main" id="{101A0E1E-ACB6-DFE9-12F7-AECD8B1CB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0613" y="844824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960F8F-F7F2-8D52-49B5-42EF3126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33125" y="844823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40F-8962-E9D2-CAA6-1A4A514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A7439BE-E54B-279A-1B75-2C798B29959F}"/>
              </a:ext>
            </a:extLst>
          </p:cNvPr>
          <p:cNvGrpSpPr/>
          <p:nvPr/>
        </p:nvGrpSpPr>
        <p:grpSpPr>
          <a:xfrm>
            <a:off x="731790" y="817119"/>
            <a:ext cx="6983067" cy="1110293"/>
            <a:chOff x="731790" y="817119"/>
            <a:chExt cx="6983067" cy="1110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5C17A9-0635-A90D-2AD0-BCD55FCAB1CA}"/>
                </a:ext>
              </a:extLst>
            </p:cNvPr>
            <p:cNvGrpSpPr/>
            <p:nvPr/>
          </p:nvGrpSpPr>
          <p:grpSpPr>
            <a:xfrm>
              <a:off x="731790" y="817119"/>
              <a:ext cx="5193882" cy="1110293"/>
              <a:chOff x="731789" y="817119"/>
              <a:chExt cx="5812447" cy="118941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A37132F-0070-57EE-4C48-5977ECB690B5}"/>
                  </a:ext>
                </a:extLst>
              </p:cNvPr>
              <p:cNvGrpSpPr/>
              <p:nvPr/>
            </p:nvGrpSpPr>
            <p:grpSpPr>
              <a:xfrm>
                <a:off x="731789" y="817119"/>
                <a:ext cx="5812447" cy="1189413"/>
                <a:chOff x="247694" y="670782"/>
                <a:chExt cx="6508594" cy="137317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18D074A-4573-9F33-5A15-4D842DCA6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4" y="696359"/>
                  <a:ext cx="2528993" cy="134759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CB3C35A-CBBF-7A96-89AD-078206158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295" y="670782"/>
                  <a:ext cx="2528993" cy="134879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EC294E2-8FBE-D059-266F-9FA0D1B45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657" r="27610"/>
              <a:stretch/>
            </p:blipFill>
            <p:spPr>
              <a:xfrm>
                <a:off x="3123813" y="860384"/>
                <a:ext cx="920744" cy="1125035"/>
              </a:xfrm>
              <a:prstGeom prst="rect">
                <a:avLst/>
              </a:prstGeom>
            </p:spPr>
          </p:pic>
        </p:grpSp>
        <p:pic>
          <p:nvPicPr>
            <p:cNvPr id="2" name="Picture 2" descr="Holland High Tech">
              <a:extLst>
                <a:ext uri="{FF2B5EF4-FFF2-40B4-BE49-F238E27FC236}">
                  <a16:creationId xmlns:a16="http://schemas.microsoft.com/office/drawing/2014/main" id="{F34E0775-537E-84A0-8718-77CC44942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427" y="857507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9C9674-38F0-1009-B4B1-03423429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939" y="857506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8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BFF-8558-C98E-9302-ED3E0E6B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DF1E6-B324-6A45-B0B8-86CBFF65EBB3}"/>
              </a:ext>
            </a:extLst>
          </p:cNvPr>
          <p:cNvGrpSpPr/>
          <p:nvPr/>
        </p:nvGrpSpPr>
        <p:grpSpPr>
          <a:xfrm>
            <a:off x="731790" y="817119"/>
            <a:ext cx="5193882" cy="1110293"/>
            <a:chOff x="731789" y="817119"/>
            <a:chExt cx="5812447" cy="11894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357944-2581-5528-B7F9-955D5CB4EF78}"/>
                </a:ext>
              </a:extLst>
            </p:cNvPr>
            <p:cNvGrpSpPr/>
            <p:nvPr/>
          </p:nvGrpSpPr>
          <p:grpSpPr>
            <a:xfrm>
              <a:off x="731789" y="817119"/>
              <a:ext cx="5812447" cy="1189413"/>
              <a:chOff x="247694" y="670782"/>
              <a:chExt cx="6508594" cy="1373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C0353C-A401-7900-124A-23C10F5DC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4" y="696359"/>
                <a:ext cx="2528993" cy="134759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112F48D-F440-D938-FE0C-100F5AA99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295" y="670782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C3E870-9DF0-6C05-5021-61FE5E983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57" r="27610"/>
            <a:stretch/>
          </p:blipFill>
          <p:spPr>
            <a:xfrm>
              <a:off x="3123813" y="860384"/>
              <a:ext cx="920744" cy="1125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3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4F6E6-22D1-9E21-D30B-F1AAF32E23E2}"/>
              </a:ext>
            </a:extLst>
          </p:cNvPr>
          <p:cNvGrpSpPr/>
          <p:nvPr/>
        </p:nvGrpSpPr>
        <p:grpSpPr>
          <a:xfrm>
            <a:off x="265524" y="536084"/>
            <a:ext cx="9882523" cy="1615446"/>
            <a:chOff x="265524" y="536083"/>
            <a:chExt cx="11597339" cy="1951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BD0AA-729C-6F77-A631-0218506166A8}"/>
                </a:ext>
              </a:extLst>
            </p:cNvPr>
            <p:cNvGrpSpPr/>
            <p:nvPr/>
          </p:nvGrpSpPr>
          <p:grpSpPr>
            <a:xfrm>
              <a:off x="265524" y="536083"/>
              <a:ext cx="7886148" cy="1951985"/>
              <a:chOff x="165091" y="507936"/>
              <a:chExt cx="10442117" cy="2470500"/>
            </a:xfrm>
          </p:grpSpPr>
          <p:pic>
            <p:nvPicPr>
              <p:cNvPr id="1026" name="Picture 2" descr="Bracco Imaging S.p.A. - bioPmed">
                <a:extLst>
                  <a:ext uri="{FF2B5EF4-FFF2-40B4-BE49-F238E27FC236}">
                    <a16:creationId xmlns:a16="http://schemas.microsoft.com/office/drawing/2014/main" id="{7D705762-0297-1025-C389-CF846BE0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091" y="1222766"/>
                <a:ext cx="2667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9A861-401D-BF5E-75FE-C54DC2EB125B}"/>
                  </a:ext>
                </a:extLst>
              </p:cNvPr>
              <p:cNvGrpSpPr/>
              <p:nvPr/>
            </p:nvGrpSpPr>
            <p:grpSpPr>
              <a:xfrm>
                <a:off x="1897171" y="507936"/>
                <a:ext cx="8710037" cy="2470500"/>
                <a:chOff x="1897171" y="507936"/>
                <a:chExt cx="8710037" cy="24705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7090125-AEE7-956F-5B57-749424918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7832" y="1235360"/>
                  <a:ext cx="2619376" cy="1743076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35D2C23-4D10-2935-D5C5-954B399D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171" y="663995"/>
                  <a:ext cx="2837779" cy="76023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134D3E9-4B04-7A55-969E-A914B67B6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001" b="27399"/>
                <a:stretch/>
              </p:blipFill>
              <p:spPr>
                <a:xfrm>
                  <a:off x="5081684" y="507936"/>
                  <a:ext cx="4427133" cy="1072351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6DF0142-309F-09A9-A279-4EE1637C3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969" y="1554110"/>
                  <a:ext cx="4208512" cy="13551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B8F79-E6C5-FC98-1681-3F9C22A0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848" y="760034"/>
              <a:ext cx="1201495" cy="12052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198A7-3FF2-4D0C-F028-59894AF8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472"/>
            <a:stretch/>
          </p:blipFill>
          <p:spPr>
            <a:xfrm>
              <a:off x="9810343" y="959891"/>
              <a:ext cx="2052520" cy="84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6B86-48D2-CB3E-EF3D-4726B29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436F-06EB-112F-3281-E187610E1D9C}"/>
              </a:ext>
            </a:extLst>
          </p:cNvPr>
          <p:cNvGrpSpPr/>
          <p:nvPr/>
        </p:nvGrpSpPr>
        <p:grpSpPr>
          <a:xfrm>
            <a:off x="374779" y="525159"/>
            <a:ext cx="7906506" cy="1461663"/>
            <a:chOff x="374779" y="525159"/>
            <a:chExt cx="7906506" cy="14616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892DEC-2F46-4C6F-39FB-20C6DE2569DC}"/>
                </a:ext>
              </a:extLst>
            </p:cNvPr>
            <p:cNvGrpSpPr/>
            <p:nvPr/>
          </p:nvGrpSpPr>
          <p:grpSpPr>
            <a:xfrm>
              <a:off x="374779" y="525159"/>
              <a:ext cx="4884731" cy="1327047"/>
              <a:chOff x="334858" y="491231"/>
              <a:chExt cx="7590228" cy="2029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A0473D-F6FE-E6EA-DF27-F819C937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858" y="491231"/>
                <a:ext cx="3049724" cy="202945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C0C08E-DE88-5143-8B45-D28C447EB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01" b="27399"/>
              <a:stretch/>
            </p:blipFill>
            <p:spPr>
              <a:xfrm>
                <a:off x="3497951" y="561721"/>
                <a:ext cx="4427135" cy="10723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02723-9A61-7326-4FE2-C16B6043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0225" y="669569"/>
              <a:ext cx="971550" cy="10382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ECFA6-BB09-7B71-32D6-30CB47F0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15" t="15358" r="13011" b="17323"/>
            <a:stretch/>
          </p:blipFill>
          <p:spPr>
            <a:xfrm>
              <a:off x="6932490" y="525159"/>
              <a:ext cx="1348795" cy="12258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1228A-0C3A-81DC-C022-690F9995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5204" y="1188683"/>
              <a:ext cx="2439503" cy="79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3B81C5-0BC9-D04B-43B3-97AE6AA27244}"/>
              </a:ext>
            </a:extLst>
          </p:cNvPr>
          <p:cNvGrpSpPr/>
          <p:nvPr/>
        </p:nvGrpSpPr>
        <p:grpSpPr>
          <a:xfrm>
            <a:off x="661094" y="501778"/>
            <a:ext cx="7166812" cy="886118"/>
            <a:chOff x="661094" y="501778"/>
            <a:chExt cx="7166812" cy="88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3EA96E-B4A3-6948-0887-D50F58EA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531" b="21287"/>
            <a:stretch/>
          </p:blipFill>
          <p:spPr>
            <a:xfrm>
              <a:off x="3494644" y="582705"/>
              <a:ext cx="2971800" cy="8051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2F18E-D43B-1D80-35E4-7A1F74C6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94" y="501778"/>
              <a:ext cx="2708410" cy="8861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F088E-AF2F-A3EB-C780-D5E108B02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6591584" y="660568"/>
              <a:ext cx="1236322" cy="568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56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87D66-436B-497F-D666-96AE4198E527}"/>
              </a:ext>
            </a:extLst>
          </p:cNvPr>
          <p:cNvGrpSpPr/>
          <p:nvPr/>
        </p:nvGrpSpPr>
        <p:grpSpPr>
          <a:xfrm>
            <a:off x="592644" y="58270"/>
            <a:ext cx="8021027" cy="3164541"/>
            <a:chOff x="592644" y="58270"/>
            <a:chExt cx="8021027" cy="3164541"/>
          </a:xfrm>
        </p:grpSpPr>
        <p:pic>
          <p:nvPicPr>
            <p:cNvPr id="6" name="Picture 5" descr="A graph of a graph with numbers and points&#10;&#10;Description automatically generated with medium confidence">
              <a:extLst>
                <a:ext uri="{FF2B5EF4-FFF2-40B4-BE49-F238E27FC236}">
                  <a16:creationId xmlns:a16="http://schemas.microsoft.com/office/drawing/2014/main" id="{0DA37587-9B82-B44F-E8F2-9781EDBA5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3" b="8366"/>
            <a:stretch/>
          </p:blipFill>
          <p:spPr>
            <a:xfrm>
              <a:off x="4664448" y="58270"/>
              <a:ext cx="3949223" cy="31645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1DA3C-D3A9-5486-5D7C-84FE089D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44" y="239245"/>
              <a:ext cx="3780620" cy="29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44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D5E2C26-7DBF-50DD-F2AB-3B30CD21E2C7}"/>
              </a:ext>
            </a:extLst>
          </p:cNvPr>
          <p:cNvGrpSpPr/>
          <p:nvPr/>
        </p:nvGrpSpPr>
        <p:grpSpPr>
          <a:xfrm>
            <a:off x="2653319" y="1034895"/>
            <a:ext cx="7290678" cy="2525740"/>
            <a:chOff x="2653319" y="1034895"/>
            <a:chExt cx="7290678" cy="25257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614D9B-C36C-53E1-5ABC-B58517C83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" t="34400" r="6945" b="3291"/>
            <a:stretch/>
          </p:blipFill>
          <p:spPr bwMode="auto">
            <a:xfrm>
              <a:off x="7098626" y="1034895"/>
              <a:ext cx="2845371" cy="25257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497CDA-687F-164B-24F2-D674F65DA267}"/>
                </a:ext>
              </a:extLst>
            </p:cNvPr>
            <p:cNvGrpSpPr/>
            <p:nvPr/>
          </p:nvGrpSpPr>
          <p:grpSpPr>
            <a:xfrm>
              <a:off x="2653319" y="1311648"/>
              <a:ext cx="4445307" cy="1557057"/>
              <a:chOff x="2574057" y="1159248"/>
              <a:chExt cx="4445307" cy="1557057"/>
            </a:xfrm>
          </p:grpSpPr>
          <p:pic>
            <p:nvPicPr>
              <p:cNvPr id="1026" name="Picture 2" descr="Blood pressure measuring cardio exam Royalty Free Vector">
                <a:extLst>
                  <a:ext uri="{FF2B5EF4-FFF2-40B4-BE49-F238E27FC236}">
                    <a16:creationId xmlns:a16="http://schemas.microsoft.com/office/drawing/2014/main" id="{CC32104E-502C-7CAB-34D3-7EA9E21AAF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439"/>
              <a:stretch/>
            </p:blipFill>
            <p:spPr bwMode="auto">
              <a:xfrm>
                <a:off x="3846419" y="1159248"/>
                <a:ext cx="2419350" cy="1557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he human heart • Heart Research Institute">
                <a:extLst>
                  <a:ext uri="{FF2B5EF4-FFF2-40B4-BE49-F238E27FC236}">
                    <a16:creationId xmlns:a16="http://schemas.microsoft.com/office/drawing/2014/main" id="{AAA292D0-562D-2574-A494-85EA7387AF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57" y="1430713"/>
                <a:ext cx="888905" cy="88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626699-94AA-6259-C936-A39327668304}"/>
                  </a:ext>
                </a:extLst>
              </p:cNvPr>
              <p:cNvSpPr/>
              <p:nvPr/>
            </p:nvSpPr>
            <p:spPr>
              <a:xfrm>
                <a:off x="2837610" y="1853032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ECG</a:t>
                </a:r>
                <a:endParaRPr lang="en-NL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E0FC4B-0AA5-7FD6-6924-0E9F51AEE8A0}"/>
                  </a:ext>
                </a:extLst>
              </p:cNvPr>
              <p:cNvSpPr/>
              <p:nvPr/>
            </p:nvSpPr>
            <p:spPr>
              <a:xfrm>
                <a:off x="5656448" y="2099980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PPG</a:t>
                </a:r>
                <a:endParaRPr lang="en-NL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393E016-34CC-EF7B-CB01-9C6265B483D6}"/>
                  </a:ext>
                </a:extLst>
              </p:cNvPr>
              <p:cNvSpPr/>
              <p:nvPr/>
            </p:nvSpPr>
            <p:spPr>
              <a:xfrm>
                <a:off x="3200400" y="1515035"/>
                <a:ext cx="663388" cy="502024"/>
              </a:xfrm>
              <a:custGeom>
                <a:avLst/>
                <a:gdLst>
                  <a:gd name="connsiteX0" fmla="*/ 0 w 663388"/>
                  <a:gd name="connsiteY0" fmla="*/ 0 h 502024"/>
                  <a:gd name="connsiteX1" fmla="*/ 358588 w 663388"/>
                  <a:gd name="connsiteY1" fmla="*/ 197224 h 502024"/>
                  <a:gd name="connsiteX2" fmla="*/ 600635 w 663388"/>
                  <a:gd name="connsiteY2" fmla="*/ 412377 h 502024"/>
                  <a:gd name="connsiteX3" fmla="*/ 663388 w 663388"/>
                  <a:gd name="connsiteY3" fmla="*/ 502024 h 50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88" h="502024">
                    <a:moveTo>
                      <a:pt x="0" y="0"/>
                    </a:moveTo>
                    <a:cubicBezTo>
                      <a:pt x="129241" y="64247"/>
                      <a:pt x="258482" y="128494"/>
                      <a:pt x="358588" y="197224"/>
                    </a:cubicBezTo>
                    <a:cubicBezTo>
                      <a:pt x="458694" y="265954"/>
                      <a:pt x="549835" y="361577"/>
                      <a:pt x="600635" y="412377"/>
                    </a:cubicBezTo>
                    <a:cubicBezTo>
                      <a:pt x="651435" y="463177"/>
                      <a:pt x="651435" y="491565"/>
                      <a:pt x="663388" y="502024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3908BC-CEDE-3D18-FB57-6550491BBE7C}"/>
                  </a:ext>
                </a:extLst>
              </p:cNvPr>
              <p:cNvSpPr/>
              <p:nvPr/>
            </p:nvSpPr>
            <p:spPr>
              <a:xfrm>
                <a:off x="3591485" y="2375366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CUFF</a:t>
                </a:r>
                <a:endParaRPr lang="en-NL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B77CB6D-6797-321A-D8A8-E6456AFA3C06}"/>
                  </a:ext>
                </a:extLst>
              </p:cNvPr>
              <p:cNvSpPr/>
              <p:nvPr/>
            </p:nvSpPr>
            <p:spPr>
              <a:xfrm>
                <a:off x="4266209" y="2297765"/>
                <a:ext cx="824753" cy="242047"/>
              </a:xfrm>
              <a:custGeom>
                <a:avLst/>
                <a:gdLst>
                  <a:gd name="connsiteX0" fmla="*/ 0 w 824753"/>
                  <a:gd name="connsiteY0" fmla="*/ 0 h 242047"/>
                  <a:gd name="connsiteX1" fmla="*/ 161365 w 824753"/>
                  <a:gd name="connsiteY1" fmla="*/ 71718 h 242047"/>
                  <a:gd name="connsiteX2" fmla="*/ 179294 w 824753"/>
                  <a:gd name="connsiteY2" fmla="*/ 80683 h 242047"/>
                  <a:gd name="connsiteX3" fmla="*/ 313765 w 824753"/>
                  <a:gd name="connsiteY3" fmla="*/ 206189 h 242047"/>
                  <a:gd name="connsiteX4" fmla="*/ 824753 w 824753"/>
                  <a:gd name="connsiteY4" fmla="*/ 242047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53" h="242047">
                    <a:moveTo>
                      <a:pt x="0" y="0"/>
                    </a:moveTo>
                    <a:lnTo>
                      <a:pt x="161365" y="71718"/>
                    </a:lnTo>
                    <a:cubicBezTo>
                      <a:pt x="191247" y="85165"/>
                      <a:pt x="153894" y="58271"/>
                      <a:pt x="179294" y="80683"/>
                    </a:cubicBezTo>
                    <a:cubicBezTo>
                      <a:pt x="204694" y="103095"/>
                      <a:pt x="206189" y="179295"/>
                      <a:pt x="313765" y="206189"/>
                    </a:cubicBezTo>
                    <a:cubicBezTo>
                      <a:pt x="421342" y="233083"/>
                      <a:pt x="623047" y="237565"/>
                      <a:pt x="824753" y="242047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5F3A50B-39C1-D3C5-B0DA-2FF1B79B315B}"/>
                  </a:ext>
                </a:extLst>
              </p:cNvPr>
              <p:cNvSpPr/>
              <p:nvPr/>
            </p:nvSpPr>
            <p:spPr>
              <a:xfrm>
                <a:off x="4446494" y="2321606"/>
                <a:ext cx="726141" cy="63006"/>
              </a:xfrm>
              <a:custGeom>
                <a:avLst/>
                <a:gdLst>
                  <a:gd name="connsiteX0" fmla="*/ 0 w 726141"/>
                  <a:gd name="connsiteY0" fmla="*/ 45076 h 63006"/>
                  <a:gd name="connsiteX1" fmla="*/ 188259 w 726141"/>
                  <a:gd name="connsiteY1" fmla="*/ 253 h 63006"/>
                  <a:gd name="connsiteX2" fmla="*/ 726141 w 726141"/>
                  <a:gd name="connsiteY2" fmla="*/ 63006 h 6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6141" h="63006">
                    <a:moveTo>
                      <a:pt x="0" y="45076"/>
                    </a:moveTo>
                    <a:cubicBezTo>
                      <a:pt x="33618" y="21170"/>
                      <a:pt x="67236" y="-2735"/>
                      <a:pt x="188259" y="253"/>
                    </a:cubicBezTo>
                    <a:cubicBezTo>
                      <a:pt x="309282" y="3241"/>
                      <a:pt x="517711" y="33123"/>
                      <a:pt x="726141" y="63006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A5D1D85-9CF2-6875-F7CE-9B82FABD1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8397" y="2017758"/>
                <a:ext cx="2609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151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28E0ACC-FED1-B68A-C76A-ED1EC991091B}"/>
              </a:ext>
            </a:extLst>
          </p:cNvPr>
          <p:cNvGrpSpPr/>
          <p:nvPr/>
        </p:nvGrpSpPr>
        <p:grpSpPr>
          <a:xfrm>
            <a:off x="986208" y="127432"/>
            <a:ext cx="9829888" cy="2808473"/>
            <a:chOff x="986208" y="127432"/>
            <a:chExt cx="9829888" cy="28084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0732E-2C7F-F298-3E6D-B7AFF93E866D}"/>
                </a:ext>
              </a:extLst>
            </p:cNvPr>
            <p:cNvSpPr txBox="1"/>
            <p:nvPr/>
          </p:nvSpPr>
          <p:spPr>
            <a:xfrm>
              <a:off x="1746621" y="128522"/>
              <a:ext cx="2528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Contrast-enhanced ultrasound (CEUS)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4DB2E3-9C22-A6D5-DCD2-D3E7FC401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986208" y="658286"/>
              <a:ext cx="2157451" cy="20098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5EF938-89C9-F465-6790-D4A22DE6EBDD}"/>
                </a:ext>
              </a:extLst>
            </p:cNvPr>
            <p:cNvSpPr txBox="1"/>
            <p:nvPr/>
          </p:nvSpPr>
          <p:spPr>
            <a:xfrm>
              <a:off x="6789025" y="127432"/>
              <a:ext cx="2422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Ultrasound molecular imaging </a:t>
              </a:r>
            </a:p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(USMI)</a:t>
              </a:r>
              <a:endParaRPr lang="nl-NL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91C9BA8-0535-8BF6-F9AE-D6B1AEEC2688}"/>
                </a:ext>
              </a:extLst>
            </p:cNvPr>
            <p:cNvGrpSpPr/>
            <p:nvPr/>
          </p:nvGrpSpPr>
          <p:grpSpPr>
            <a:xfrm>
              <a:off x="9088779" y="1661665"/>
              <a:ext cx="576812" cy="469168"/>
              <a:chOff x="9174504" y="1801708"/>
              <a:chExt cx="576812" cy="46916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EE99DA8-01AC-B68F-4888-9147281F5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9174504" y="1846450"/>
                <a:ext cx="576812" cy="3963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2FAD979-EBD5-C375-190F-0DDD098B7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1307" y="1801708"/>
                <a:ext cx="464344" cy="469168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117780E-5FB4-16ED-7DBF-37ECE4120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3698772" y="1502476"/>
              <a:ext cx="576812" cy="39635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F946AF-E223-3389-4C26-15A97F808BE2}"/>
                </a:ext>
              </a:extLst>
            </p:cNvPr>
            <p:cNvSpPr txBox="1"/>
            <p:nvPr/>
          </p:nvSpPr>
          <p:spPr>
            <a:xfrm>
              <a:off x="3231377" y="658286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~300 nm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DD43F2-6CE8-4C78-47DB-F88117681746}"/>
                </a:ext>
              </a:extLst>
            </p:cNvPr>
            <p:cNvSpPr txBox="1"/>
            <p:nvPr/>
          </p:nvSpPr>
          <p:spPr>
            <a:xfrm>
              <a:off x="8359124" y="640757"/>
              <a:ext cx="2456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PSMA-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targeted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endParaRPr lang="nl-NL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3BF6DE-5225-85FE-64F0-FA7FF1A76AF3}"/>
                </a:ext>
              </a:extLst>
            </p:cNvPr>
            <p:cNvSpPr txBox="1"/>
            <p:nvPr/>
          </p:nvSpPr>
          <p:spPr>
            <a:xfrm>
              <a:off x="1215936" y="646564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~1-10 </a:t>
              </a:r>
              <a:r>
                <a:rPr lang="nl-NL" sz="1200" i="1" dirty="0">
                  <a:solidFill>
                    <a:prstClr val="black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m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7ED86E-FF7C-D7C7-60B1-740D4A4531C4}"/>
                </a:ext>
              </a:extLst>
            </p:cNvPr>
            <p:cNvGrpSpPr/>
            <p:nvPr/>
          </p:nvGrpSpPr>
          <p:grpSpPr>
            <a:xfrm>
              <a:off x="5834760" y="628684"/>
              <a:ext cx="2524364" cy="2307221"/>
              <a:chOff x="5834760" y="628684"/>
              <a:chExt cx="2524364" cy="230722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4E9E038-A91E-8224-F7B7-8C98BA9AFD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97" b="89508" l="25345" r="57642"/>
                        </a14:imgEffect>
                      </a14:imgLayer>
                    </a14:imgProps>
                  </a:ext>
                </a:extLst>
              </a:blip>
              <a:srcRect l="21308" t="18846" r="38321" b="2640"/>
              <a:stretch/>
            </p:blipFill>
            <p:spPr>
              <a:xfrm>
                <a:off x="5834760" y="829573"/>
                <a:ext cx="2189864" cy="202218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F910775-6891-07EE-E7B8-93E33D74C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1636" y="179153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F3BDCC0-625F-38F7-708F-9B83D0CA2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">
                <a:off x="5911231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D2C6D69-E244-6379-F78D-F1E64D5C6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">
                <a:off x="5921636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97FB075-5514-01BA-664A-21E1B66A1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700000">
                <a:off x="5957614" y="1801850"/>
                <a:ext cx="2043928" cy="19491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7C46D0-0FA8-C18C-3C24-9C8B6A6E5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600000">
                <a:off x="5935306" y="1798794"/>
                <a:ext cx="2067089" cy="19491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4DBDB1A-ABD7-F38B-25EC-CF87C96C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500000">
                <a:off x="5914864" y="1808597"/>
                <a:ext cx="2059704" cy="19491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3D43384-BBE8-962B-5904-2CCAA88C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920894" y="180065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5BFA2E4-90BD-335E-A9A5-72A7EBA9F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300000">
                <a:off x="5917040" y="178847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D00DD59-B0CC-5C49-5FEF-8F81C1851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200000">
                <a:off x="5902041" y="1769965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FD05DE2-F8EC-6683-350B-DA36485A3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8100000">
                <a:off x="5864726" y="1756027"/>
                <a:ext cx="2109395" cy="1888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A41EC9F-E29F-F7FD-5B8C-2328967E0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0">
                <a:off x="5887830" y="1761958"/>
                <a:ext cx="2109395" cy="18880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4478A88-2B19-ED30-F54F-B28573FFF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900000">
                <a:off x="5903268" y="1775416"/>
                <a:ext cx="2109395" cy="18880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E2C004-A20E-C115-86D4-9CA383EDE415}"/>
                  </a:ext>
                </a:extLst>
              </p:cNvPr>
              <p:cNvSpPr txBox="1"/>
              <p:nvPr/>
            </p:nvSpPr>
            <p:spPr>
              <a:xfrm>
                <a:off x="5902152" y="628684"/>
                <a:ext cx="24569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i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VEGFR2-targeted </a:t>
                </a:r>
                <a:r>
                  <a:rPr lang="nl-NL" sz="1200" i="1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microbubble</a:t>
                </a:r>
                <a:endPara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51B53602-338B-787C-08AF-E0C219063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130" y="3282911"/>
            <a:ext cx="8627636" cy="24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5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6A39CF-12A1-C25A-4510-2330D61EC59C}"/>
              </a:ext>
            </a:extLst>
          </p:cNvPr>
          <p:cNvGrpSpPr/>
          <p:nvPr/>
        </p:nvGrpSpPr>
        <p:grpSpPr>
          <a:xfrm>
            <a:off x="870416" y="2969545"/>
            <a:ext cx="2795029" cy="2943627"/>
            <a:chOff x="843522" y="923992"/>
            <a:chExt cx="2795029" cy="29436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8C7F49-18AC-8E1C-39D2-10FA8FC8F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860" b="18799"/>
            <a:stretch/>
          </p:blipFill>
          <p:spPr>
            <a:xfrm>
              <a:off x="843522" y="1919368"/>
              <a:ext cx="2466975" cy="11334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AC615-9A99-2325-55DA-CF6E5CB99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687" b="13750"/>
            <a:stretch/>
          </p:blipFill>
          <p:spPr>
            <a:xfrm>
              <a:off x="943814" y="3129312"/>
              <a:ext cx="2063391" cy="738307"/>
            </a:xfrm>
            <a:prstGeom prst="rect">
              <a:avLst/>
            </a:prstGeom>
          </p:spPr>
        </p:pic>
        <p:pic>
          <p:nvPicPr>
            <p:cNvPr id="7" name="Picture 6" descr="A blue and pink text with a black background&#10;&#10;Description automatically generated">
              <a:extLst>
                <a:ext uri="{FF2B5EF4-FFF2-40B4-BE49-F238E27FC236}">
                  <a16:creationId xmlns:a16="http://schemas.microsoft.com/office/drawing/2014/main" id="{9E7446C1-957E-F44E-A726-FE3E3C08A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37" y="923992"/>
              <a:ext cx="2594914" cy="91890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9C218-2D32-E8FC-14ED-C20DC8BC931D}"/>
              </a:ext>
            </a:extLst>
          </p:cNvPr>
          <p:cNvGrpSpPr/>
          <p:nvPr/>
        </p:nvGrpSpPr>
        <p:grpSpPr>
          <a:xfrm>
            <a:off x="1196037" y="969109"/>
            <a:ext cx="7279639" cy="1133475"/>
            <a:chOff x="1043637" y="816709"/>
            <a:chExt cx="7279639" cy="11334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5F2A53-27D8-3650-DB19-5058F8A01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860" b="18799"/>
            <a:stretch/>
          </p:blipFill>
          <p:spPr>
            <a:xfrm>
              <a:off x="3792910" y="816709"/>
              <a:ext cx="2466975" cy="11334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AFB1AF-57F0-0A42-8C8F-32A1E5D99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687" b="13750"/>
            <a:stretch/>
          </p:blipFill>
          <p:spPr>
            <a:xfrm>
              <a:off x="6259885" y="966668"/>
              <a:ext cx="2063391" cy="738307"/>
            </a:xfrm>
            <a:prstGeom prst="rect">
              <a:avLst/>
            </a:prstGeom>
          </p:spPr>
        </p:pic>
        <p:pic>
          <p:nvPicPr>
            <p:cNvPr id="9" name="Picture 8" descr="A blue and pink text with a black background&#10;&#10;Description automatically generated">
              <a:extLst>
                <a:ext uri="{FF2B5EF4-FFF2-40B4-BE49-F238E27FC236}">
                  <a16:creationId xmlns:a16="http://schemas.microsoft.com/office/drawing/2014/main" id="{3A90DAF2-2FAD-0491-057D-29FF2E191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37" y="923992"/>
              <a:ext cx="2594914" cy="91890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7E83A30-9214-B390-B21B-2A64D9295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180" y="2794310"/>
            <a:ext cx="1908495" cy="20126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3CA01-93DE-5DE4-7413-4ED53901B9C3}"/>
              </a:ext>
            </a:extLst>
          </p:cNvPr>
          <p:cNvGrpSpPr/>
          <p:nvPr/>
        </p:nvGrpSpPr>
        <p:grpSpPr>
          <a:xfrm>
            <a:off x="4360578" y="5279478"/>
            <a:ext cx="4658305" cy="918907"/>
            <a:chOff x="1043637" y="923992"/>
            <a:chExt cx="4658305" cy="91890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31A0F6-E42F-B5D7-8776-E7E6AB1D5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687" b="13750"/>
            <a:stretch/>
          </p:blipFill>
          <p:spPr>
            <a:xfrm>
              <a:off x="3638551" y="1014291"/>
              <a:ext cx="2063391" cy="738307"/>
            </a:xfrm>
            <a:prstGeom prst="rect">
              <a:avLst/>
            </a:prstGeom>
          </p:spPr>
        </p:pic>
        <p:pic>
          <p:nvPicPr>
            <p:cNvPr id="16" name="Picture 15" descr="A blue and pink text with a black background&#10;&#10;Description automatically generated">
              <a:extLst>
                <a:ext uri="{FF2B5EF4-FFF2-40B4-BE49-F238E27FC236}">
                  <a16:creationId xmlns:a16="http://schemas.microsoft.com/office/drawing/2014/main" id="{F26E8531-4320-F990-DBFC-43F909E34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37" y="923992"/>
              <a:ext cx="2594914" cy="918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312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5434278" cy="4399731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277</Words>
  <Application>Microsoft Office PowerPoint</Application>
  <PresentationFormat>Widescreen</PresentationFormat>
  <Paragraphs>109</Paragraphs>
  <Slides>30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Meiryo</vt:lpstr>
      <vt:lpstr>Arial</vt:lpstr>
      <vt:lpstr>Arial Narrow</vt:lpstr>
      <vt:lpstr>Arial Unicode MS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25</cp:revision>
  <dcterms:created xsi:type="dcterms:W3CDTF">2024-01-29T19:49:26Z</dcterms:created>
  <dcterms:modified xsi:type="dcterms:W3CDTF">2024-02-12T11:00:35Z</dcterms:modified>
</cp:coreProperties>
</file>